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8ABB09-4A1D-463E-8065-109CC2B7EFAA}" type="datetimeFigureOut">
              <a:rPr lang="ar-SA" smtClean="0"/>
              <a:pPr/>
              <a:t>16/06/40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16/06/40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16/06/40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16/06/40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16/06/40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16/06/40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pPr/>
              <a:t>16/06/40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pPr/>
              <a:t>16/06/40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16/06/40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i="1" dirty="0" smtClean="0"/>
              <a:t>BIOCHEMISTRY</a:t>
            </a:r>
            <a:endParaRPr lang="en-US" sz="8000" i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25884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 </a:t>
            </a:r>
            <a:r>
              <a:rPr lang="en-US" sz="7200" b="1" i="1" dirty="0" smtClean="0">
                <a:latin typeface="Franklin Gothic Heavy" pitchFamily="34" charset="0"/>
              </a:rPr>
              <a:t>DNA and Replication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ar-IQ" sz="4000" b="1" i="1" dirty="0" smtClean="0"/>
              <a:t>ا . د . جمال احمد عبد الباري</a:t>
            </a:r>
            <a:endParaRPr lang="en-US" sz="4000" i="1" dirty="0" smtClean="0"/>
          </a:p>
          <a:p>
            <a:pPr algn="ctr"/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404664"/>
            <a:ext cx="8229600" cy="4572000"/>
          </a:xfrm>
        </p:spPr>
        <p:txBody>
          <a:bodyPr/>
          <a:lstStyle/>
          <a:p>
            <a:pPr marL="64008" indent="0" algn="just">
              <a:buNone/>
            </a:pPr>
            <a:r>
              <a:rPr lang="en-US" b="1" i="1" dirty="0" smtClean="0"/>
              <a:t>   </a:t>
            </a:r>
            <a:r>
              <a:rPr lang="en-US" sz="2400" b="1" i="1" u="sng" dirty="0" smtClean="0"/>
              <a:t>The final stage</a:t>
            </a:r>
            <a:r>
              <a:rPr lang="en-US" sz="2400" b="1" i="1" dirty="0" smtClean="0"/>
              <a:t>:</a:t>
            </a:r>
            <a:r>
              <a:rPr lang="en-US" sz="2400" i="1" dirty="0" smtClean="0"/>
              <a:t> </a:t>
            </a:r>
          </a:p>
          <a:p>
            <a:pPr marL="64008" indent="0" algn="just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Is the closing the gaps between the fragment of DNA. This reaction is catalyzed by </a:t>
            </a:r>
            <a:r>
              <a:rPr lang="en-US" sz="2400" b="1" i="1" dirty="0" smtClean="0"/>
              <a:t>DNA </a:t>
            </a:r>
            <a:r>
              <a:rPr lang="en-US" sz="2400" b="1" i="1" dirty="0" err="1" smtClean="0"/>
              <a:t>ligase</a:t>
            </a:r>
            <a:r>
              <a:rPr lang="en-US" sz="2400" b="1" i="1" dirty="0" smtClean="0"/>
              <a:t> </a:t>
            </a:r>
            <a:r>
              <a:rPr lang="en-US" sz="2400" i="1" dirty="0" smtClean="0"/>
              <a:t>needed in E. coli NAD</a:t>
            </a:r>
            <a:r>
              <a:rPr lang="en-US" sz="2400" i="1" baseline="30000" dirty="0" smtClean="0"/>
              <a:t>+</a:t>
            </a:r>
            <a:r>
              <a:rPr lang="en-US" sz="2400" i="1" dirty="0" smtClean="0"/>
              <a:t> and in higher organism needed ATP.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064896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u="sng" dirty="0" smtClean="0"/>
              <a:t/>
            </a:r>
            <a:br>
              <a:rPr lang="en-US" sz="3600" b="1" i="1" u="sng" dirty="0" smtClean="0"/>
            </a:br>
            <a:r>
              <a:rPr lang="en-US" sz="3600" b="1" i="1" u="sng" dirty="0" smtClean="0"/>
              <a:t/>
            </a:r>
            <a:br>
              <a:rPr lang="en-US" sz="3600" b="1" i="1" u="sng" dirty="0" smtClean="0"/>
            </a:br>
            <a:r>
              <a:rPr lang="en-US" sz="3600" b="1" i="1" u="sng" dirty="0" smtClean="0"/>
              <a:t>Enzymes involved in DNA Replication</a:t>
            </a:r>
            <a:r>
              <a:rPr lang="en-US" i="1" u="sng" dirty="0" smtClean="0"/>
              <a:t/>
            </a:r>
            <a:br>
              <a:rPr lang="en-US" i="1" u="sng" dirty="0" smtClean="0"/>
            </a:br>
            <a:r>
              <a:rPr lang="en-US" b="1" i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908720"/>
            <a:ext cx="8784976" cy="5546088"/>
          </a:xfrm>
        </p:spPr>
        <p:txBody>
          <a:bodyPr>
            <a:normAutofit lnSpcReduction="10000"/>
          </a:bodyPr>
          <a:lstStyle/>
          <a:p>
            <a:pPr marL="64008" indent="0" algn="just">
              <a:buNone/>
            </a:pPr>
            <a:r>
              <a:rPr lang="en-US" b="1" i="1" u="sng" dirty="0" smtClean="0"/>
              <a:t>DNA- directed RNA polymerase</a:t>
            </a:r>
            <a:r>
              <a:rPr lang="en-US" dirty="0" smtClean="0"/>
              <a:t>: </a:t>
            </a:r>
          </a:p>
          <a:p>
            <a:pPr marL="64008" indent="0" algn="just">
              <a:buNone/>
            </a:pPr>
            <a:r>
              <a:rPr lang="en-US" sz="2600" i="1" dirty="0"/>
              <a:t> </a:t>
            </a:r>
            <a:r>
              <a:rPr lang="en-US" sz="2600" i="1" dirty="0" smtClean="0"/>
              <a:t> Catalyzes the formation of the RNA primer. </a:t>
            </a:r>
          </a:p>
          <a:p>
            <a:pPr marL="64008" indent="0" algn="just">
              <a:buNone/>
            </a:pPr>
            <a:r>
              <a:rPr lang="en-US" b="1" i="1" dirty="0" smtClean="0"/>
              <a:t>   </a:t>
            </a:r>
            <a:r>
              <a:rPr lang="en-US" b="1" i="1" u="sng" dirty="0" smtClean="0"/>
              <a:t>DNA polymerase</a:t>
            </a:r>
            <a:r>
              <a:rPr lang="en-US" u="sng" dirty="0" smtClean="0"/>
              <a:t> </a:t>
            </a:r>
            <a:r>
              <a:rPr lang="en-US" b="1" u="sng" dirty="0" smtClean="0"/>
              <a:t>I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</a:p>
          <a:p>
            <a:pPr marL="64008" indent="0" algn="just">
              <a:buNone/>
            </a:pPr>
            <a:r>
              <a:rPr lang="en-US" sz="2400" i="1" dirty="0" smtClean="0"/>
              <a:t>Has both synthetic activity and 5'→3' exonuclease activity.</a:t>
            </a:r>
          </a:p>
          <a:p>
            <a:pPr marL="64008" indent="0" algn="just">
              <a:buNone/>
            </a:pPr>
            <a:r>
              <a:rPr lang="en-US" sz="2400" i="1" dirty="0" smtClean="0"/>
              <a:t>    1. It catalyzes hydrolysis the RNA section.</a:t>
            </a:r>
          </a:p>
          <a:p>
            <a:pPr marL="64008" indent="0" algn="just">
              <a:buNone/>
            </a:pPr>
            <a:r>
              <a:rPr lang="en-US" sz="2400" i="1" dirty="0" smtClean="0"/>
              <a:t>    2- Effects the elongation of new DNA from 3' terminus  </a:t>
            </a:r>
          </a:p>
          <a:p>
            <a:pPr marL="64008" indent="0" algn="just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      of Okazaki fragments. </a:t>
            </a:r>
          </a:p>
          <a:p>
            <a:pPr marL="64008" indent="0" algn="just">
              <a:buNone/>
            </a:pPr>
            <a:r>
              <a:rPr lang="en-US" sz="2400" i="1" dirty="0" smtClean="0"/>
              <a:t>    3- Has activity to hydrolysis </a:t>
            </a:r>
            <a:r>
              <a:rPr lang="en-US" sz="2400" i="1" dirty="0" err="1" smtClean="0"/>
              <a:t>deoxynucleotides</a:t>
            </a:r>
            <a:r>
              <a:rPr lang="en-US" sz="2400" i="1" dirty="0" smtClean="0"/>
              <a:t>   phosphate in opposite direction to that of replication this used to remove the error base</a:t>
            </a:r>
          </a:p>
          <a:p>
            <a:pPr marL="64008" indent="0" algn="just">
              <a:buNone/>
            </a:pPr>
            <a:r>
              <a:rPr lang="en-US" sz="2400" i="1" dirty="0" smtClean="0"/>
              <a:t>    4- This enzyme can remove defective bases and </a:t>
            </a:r>
          </a:p>
          <a:p>
            <a:pPr marL="64008" indent="0" algn="just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       clear the way for repair of damage DNA.</a:t>
            </a:r>
          </a:p>
          <a:p>
            <a:pPr algn="just"/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404664"/>
            <a:ext cx="8507288" cy="6050144"/>
          </a:xfrm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en-US" b="1" i="1" dirty="0" smtClean="0"/>
              <a:t>   </a:t>
            </a:r>
            <a:r>
              <a:rPr lang="en-US" b="1" i="1" u="sng" dirty="0" smtClean="0"/>
              <a:t>DNA-polymerase II</a:t>
            </a:r>
            <a:r>
              <a:rPr lang="en-US" dirty="0" smtClean="0"/>
              <a:t>: </a:t>
            </a:r>
          </a:p>
          <a:p>
            <a:pPr marL="64008" indent="0" algn="just">
              <a:buNone/>
            </a:pPr>
            <a:r>
              <a:rPr lang="en-US" dirty="0"/>
              <a:t> </a:t>
            </a:r>
            <a:r>
              <a:rPr lang="en-US" sz="2400" i="1" dirty="0" smtClean="0"/>
              <a:t>Has 3'-5' exonuclease activity but not 5'-3' activity and acts with polymerase I.</a:t>
            </a:r>
          </a:p>
          <a:p>
            <a:pPr marL="64008" indent="0" algn="just">
              <a:buNone/>
            </a:pPr>
            <a:endParaRPr lang="en-US" sz="2400" i="1" dirty="0" smtClean="0"/>
          </a:p>
          <a:p>
            <a:pPr marL="64008" indent="0" algn="just">
              <a:buNone/>
            </a:pPr>
            <a:r>
              <a:rPr lang="en-US" b="1" i="1" dirty="0" smtClean="0"/>
              <a:t>    </a:t>
            </a:r>
            <a:r>
              <a:rPr lang="en-US" b="1" i="1" u="sng" dirty="0" smtClean="0"/>
              <a:t>DNA-polymerase</a:t>
            </a:r>
            <a:r>
              <a:rPr lang="en-US" u="sng" dirty="0" smtClean="0"/>
              <a:t> </a:t>
            </a:r>
            <a:r>
              <a:rPr lang="en-US" b="1" i="1" u="sng" dirty="0" smtClean="0"/>
              <a:t>III*</a:t>
            </a:r>
            <a:r>
              <a:rPr lang="en-US" u="sng" dirty="0" smtClean="0"/>
              <a:t>: </a:t>
            </a:r>
          </a:p>
          <a:p>
            <a:pPr marL="64008" indent="0" algn="just">
              <a:buNone/>
            </a:pPr>
            <a:r>
              <a:rPr lang="en-US" sz="2400" i="1" dirty="0" smtClean="0"/>
              <a:t>Enzyme involved in the synthesis of new DNA on the RNA primer, and formation Okazaki fragments. </a:t>
            </a:r>
          </a:p>
          <a:p>
            <a:pPr marL="64008" indent="0" algn="just">
              <a:buNone/>
            </a:pPr>
            <a:endParaRPr lang="en-US" sz="2400" i="1" dirty="0" smtClean="0"/>
          </a:p>
          <a:p>
            <a:pPr marL="64008" indent="0" algn="just">
              <a:buNone/>
            </a:pPr>
            <a:r>
              <a:rPr lang="en-US" b="1" i="1" dirty="0" smtClean="0"/>
              <a:t>    </a:t>
            </a:r>
            <a:r>
              <a:rPr lang="en-US" b="1" i="1" u="sng" dirty="0" smtClean="0"/>
              <a:t>Copolymerase III*:</a:t>
            </a:r>
            <a:r>
              <a:rPr lang="en-US" u="sng" dirty="0" smtClean="0"/>
              <a:t> </a:t>
            </a:r>
          </a:p>
          <a:p>
            <a:pPr marL="64008" indent="0" algn="just">
              <a:buNone/>
            </a:pPr>
            <a:r>
              <a:rPr lang="en-US" u="sng" dirty="0"/>
              <a:t> </a:t>
            </a:r>
            <a:r>
              <a:rPr lang="en-US" sz="2400" i="1" dirty="0" smtClean="0"/>
              <a:t>Required only for the initial linkage of the first deoxnucleotide to the 3' terminus of RNA primer.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500042"/>
            <a:ext cx="8964488" cy="595476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marL="64008" indent="0">
              <a:buNone/>
            </a:pPr>
            <a:endParaRPr lang="en-US" b="1" i="1" u="sng" dirty="0" smtClean="0"/>
          </a:p>
          <a:p>
            <a:pPr marL="64008" indent="0">
              <a:buNone/>
            </a:pPr>
            <a:r>
              <a:rPr lang="en-US" b="1" i="1" u="sng" dirty="0" smtClean="0"/>
              <a:t>In </a:t>
            </a:r>
            <a:r>
              <a:rPr lang="en-US" b="1" i="1" u="sng" dirty="0"/>
              <a:t>mammalian cell there is polymerase</a:t>
            </a:r>
            <a:r>
              <a:rPr lang="en-US" i="1" u="sng" dirty="0"/>
              <a:t> </a:t>
            </a:r>
            <a:r>
              <a:rPr lang="en-US" b="1" i="1" u="sng" dirty="0"/>
              <a:t>α,β,γ</a:t>
            </a:r>
            <a:endParaRPr lang="en-US" dirty="0" smtClean="0"/>
          </a:p>
          <a:p>
            <a:pPr marL="64008" indent="0">
              <a:buNone/>
            </a:pPr>
            <a:r>
              <a:rPr lang="en-US" b="1" i="1" dirty="0" smtClean="0"/>
              <a:t>  Polymerase α</a:t>
            </a:r>
            <a:r>
              <a:rPr lang="en-US" dirty="0" smtClean="0"/>
              <a:t>: </a:t>
            </a:r>
          </a:p>
          <a:p>
            <a:pPr marL="64008" indent="0">
              <a:buNone/>
            </a:pPr>
            <a:r>
              <a:rPr lang="en-US" sz="2400" i="1" dirty="0" smtClean="0"/>
              <a:t>Present in nucleus and responsible for chromosome replication. </a:t>
            </a:r>
          </a:p>
          <a:p>
            <a:pPr marL="64008" indent="0">
              <a:buNone/>
            </a:pPr>
            <a:r>
              <a:rPr lang="en-US" b="1" i="1" dirty="0" smtClean="0"/>
              <a:t>  Polymerase β</a:t>
            </a:r>
            <a:r>
              <a:rPr lang="en-US" dirty="0" smtClean="0"/>
              <a:t>: </a:t>
            </a:r>
          </a:p>
          <a:p>
            <a:pPr marL="64008" indent="0">
              <a:buNone/>
            </a:pPr>
            <a:r>
              <a:rPr lang="en-US" sz="2400" i="1" dirty="0" smtClean="0"/>
              <a:t>Low m.wt, present in nuclei and used for DNA repairs.</a:t>
            </a:r>
          </a:p>
          <a:p>
            <a:pPr marL="64008" indent="0">
              <a:buNone/>
            </a:pPr>
            <a:r>
              <a:rPr lang="en-US" sz="2400" i="1" dirty="0" smtClean="0"/>
              <a:t> </a:t>
            </a:r>
          </a:p>
          <a:p>
            <a:pPr marL="64008" indent="0">
              <a:buNone/>
            </a:pPr>
            <a:r>
              <a:rPr lang="en-US" b="1" dirty="0" smtClean="0"/>
              <a:t>  Polymerase γ</a:t>
            </a:r>
            <a:r>
              <a:rPr lang="en-US" dirty="0" smtClean="0"/>
              <a:t>: </a:t>
            </a:r>
          </a:p>
          <a:p>
            <a:pPr marL="64008" indent="0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A mitochondrial DNA polymerase is responsible for replication of mitochondria genome. </a:t>
            </a:r>
            <a:endParaRPr lang="en-US" sz="2400" i="1" dirty="0"/>
          </a:p>
        </p:txBody>
      </p:sp>
      <p:sp>
        <p:nvSpPr>
          <p:cNvPr id="4" name="مستطيل 3"/>
          <p:cNvSpPr/>
          <p:nvPr/>
        </p:nvSpPr>
        <p:spPr>
          <a:xfrm>
            <a:off x="467544" y="332656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indent="0" algn="l">
              <a:buNone/>
            </a:pPr>
            <a:r>
              <a:rPr lang="en-US" sz="2400" b="1" i="1" dirty="0" smtClean="0"/>
              <a:t>In eukaryotic cells, there are three DNA polymerase called α, β, γ there differs in their substrate and function</a:t>
            </a:r>
            <a:r>
              <a:rPr lang="en-US" i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DNA </a:t>
            </a:r>
            <a:r>
              <a:rPr lang="en-US" b="1" i="1" u="sng" dirty="0" err="1" smtClean="0"/>
              <a:t>ligase</a:t>
            </a:r>
            <a:r>
              <a:rPr lang="en-US" dirty="0" smtClean="0"/>
              <a:t>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96752"/>
            <a:ext cx="8784976" cy="5258056"/>
          </a:xfrm>
        </p:spPr>
        <p:txBody>
          <a:bodyPr/>
          <a:lstStyle/>
          <a:p>
            <a:pPr marL="64008" lvl="0" indent="0">
              <a:buNone/>
            </a:pPr>
            <a:r>
              <a:rPr lang="en-US" dirty="0" smtClean="0"/>
              <a:t> </a:t>
            </a:r>
            <a:r>
              <a:rPr lang="en-US" sz="2400" i="1" dirty="0" smtClean="0"/>
              <a:t>Is required to joint these short pieces into phosphodiester  </a:t>
            </a:r>
          </a:p>
          <a:p>
            <a:pPr marL="64008" lvl="0" indent="0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linkage .</a:t>
            </a:r>
          </a:p>
          <a:p>
            <a:pPr marL="64008" lvl="0" indent="0">
              <a:buNone/>
            </a:pPr>
            <a:endParaRPr lang="en-US" sz="2400" i="1" dirty="0" smtClean="0"/>
          </a:p>
          <a:p>
            <a:pPr lvl="0"/>
            <a:r>
              <a:rPr lang="en-US" sz="2400" i="1" dirty="0" smtClean="0"/>
              <a:t>Used to seal </a:t>
            </a:r>
            <a:r>
              <a:rPr lang="en-US" sz="2400" i="1" dirty="0" err="1" smtClean="0"/>
              <a:t>deoxyribonucleotide</a:t>
            </a:r>
            <a:r>
              <a:rPr lang="en-US" sz="2400" i="1" dirty="0" smtClean="0"/>
              <a:t> segments during gene recombination.</a:t>
            </a:r>
          </a:p>
          <a:p>
            <a:pPr marL="64008" lvl="0" indent="0">
              <a:buNone/>
            </a:pPr>
            <a:r>
              <a:rPr lang="en-US" sz="2400" i="1" dirty="0" smtClean="0"/>
              <a:t> </a:t>
            </a:r>
          </a:p>
          <a:p>
            <a:pPr lvl="0"/>
            <a:r>
              <a:rPr lang="en-US" sz="2400" i="1" dirty="0" smtClean="0"/>
              <a:t>To close segments of DNA undergoing repair.</a:t>
            </a:r>
          </a:p>
          <a:p>
            <a:pPr marL="64008" lvl="0" indent="0">
              <a:buNone/>
            </a:pPr>
            <a:r>
              <a:rPr lang="en-US" sz="2400" i="1" dirty="0" smtClean="0"/>
              <a:t> </a:t>
            </a:r>
          </a:p>
          <a:p>
            <a:pPr lvl="0"/>
            <a:r>
              <a:rPr lang="en-US" sz="2400" i="1" dirty="0" smtClean="0"/>
              <a:t>To joint the mitochondrial DNA.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28604"/>
            <a:ext cx="8072462" cy="6042670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1EFC7B-1159-4D9E-8058-A6315DD72C62}" type="datetime1">
              <a:rPr lang="en-US" altLang="ar-IQ" sz="1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2/21/2019</a:t>
            </a:fld>
            <a:endParaRPr lang="en-US" altLang="ar-IQ" sz="12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43" name="Rectangle 10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10B1F2-834D-45F7-AC08-D4F161F50556}" type="slidenum">
              <a:rPr lang="en-US" altLang="en-US" sz="120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pPr/>
              <a:t>16</a:t>
            </a:fld>
            <a:endParaRPr lang="en-US" altLang="en-US" sz="120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06500" name="WordArt 7"/>
          <p:cNvSpPr>
            <a:spLocks noChangeArrowheads="1" noChangeShapeType="1" noTextEdit="1"/>
          </p:cNvSpPr>
          <p:nvPr/>
        </p:nvSpPr>
        <p:spPr bwMode="auto">
          <a:xfrm>
            <a:off x="468313" y="549275"/>
            <a:ext cx="8135937" cy="4751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89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ladimir Script"/>
              </a:rPr>
              <a:t>Thank You</a:t>
            </a:r>
            <a:endParaRPr lang="ar-SA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Vladimir Scrip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Chromosomes </a:t>
            </a:r>
            <a:r>
              <a:rPr lang="en-US" b="1" i="1" u="sng" dirty="0" smtClean="0"/>
              <a:t>:</a:t>
            </a:r>
            <a:endParaRPr lang="en-US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4572000"/>
          </a:xfrm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en-US" sz="2400" i="1" dirty="0" smtClean="0"/>
              <a:t>     Are DNA- protein complex or nucleoprotein the information transmitted by the genes from one cells to another is stored in the DNA, or in the specific base sequences of DNA macromolecules.</a:t>
            </a:r>
          </a:p>
          <a:p>
            <a:pPr marL="64008" indent="0" algn="just">
              <a:buNone/>
            </a:pPr>
            <a:endParaRPr lang="en-US" sz="2400" i="1" dirty="0"/>
          </a:p>
          <a:p>
            <a:pPr marL="64008" indent="0" algn="just">
              <a:buNone/>
            </a:pPr>
            <a:endParaRPr lang="en-US" sz="2400" i="1" dirty="0" smtClean="0"/>
          </a:p>
          <a:p>
            <a:pPr marL="64008" indent="0" algn="just">
              <a:buNone/>
            </a:pPr>
            <a:r>
              <a:rPr lang="en-US" sz="2400" i="1" dirty="0" smtClean="0"/>
              <a:t>        When new DNA is synthesized during cell division, the DNA molecules provided to the daughter cells are copies or duplicates of those of the parent cell.</a:t>
            </a:r>
          </a:p>
          <a:p>
            <a:pPr algn="just"/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Replication :</a:t>
            </a:r>
            <a:endParaRPr lang="en-US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5042032"/>
          </a:xfrm>
        </p:spPr>
        <p:txBody>
          <a:bodyPr/>
          <a:lstStyle/>
          <a:p>
            <a:pPr algn="just"/>
            <a:r>
              <a:rPr lang="en-US" sz="2400" i="1" dirty="0" smtClean="0"/>
              <a:t>The process by which each DNA molecule directs the synthesis and specific the structure of newly formed DNA.</a:t>
            </a:r>
          </a:p>
          <a:p>
            <a:pPr algn="just"/>
            <a:endParaRPr lang="en-US" dirty="0" smtClean="0"/>
          </a:p>
          <a:p>
            <a:pPr marL="64008" indent="0" algn="just">
              <a:buNone/>
            </a:pPr>
            <a:endParaRPr lang="en-US" dirty="0" smtClean="0"/>
          </a:p>
          <a:p>
            <a:r>
              <a:rPr lang="en-US" b="1" i="1" u="sng" dirty="0" smtClean="0"/>
              <a:t>Mechanism of replication depend on </a:t>
            </a:r>
            <a:endParaRPr lang="en-US" i="1" dirty="0" smtClean="0"/>
          </a:p>
          <a:p>
            <a:pPr marL="578358" lvl="0" indent="-514350">
              <a:buFont typeface="+mj-lt"/>
              <a:buAutoNum type="arabicPeriod"/>
            </a:pPr>
            <a:r>
              <a:rPr lang="en-US" sz="2400" i="1" dirty="0" smtClean="0"/>
              <a:t>The structure of DNA. </a:t>
            </a:r>
          </a:p>
          <a:p>
            <a:pPr marL="578358" lvl="0" indent="-514350">
              <a:buFont typeface="+mj-lt"/>
              <a:buAutoNum type="arabicPeriod"/>
            </a:pPr>
            <a:r>
              <a:rPr lang="en-US" sz="2400" i="1" dirty="0" smtClean="0"/>
              <a:t>Characteristics of the enzymes that catalyzed DNA synthesis. </a:t>
            </a:r>
          </a:p>
          <a:p>
            <a:pPr algn="just"/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692696"/>
            <a:ext cx="8507288" cy="5762112"/>
          </a:xfrm>
        </p:spPr>
        <p:txBody>
          <a:bodyPr>
            <a:normAutofit/>
          </a:bodyPr>
          <a:lstStyle/>
          <a:p>
            <a:pPr algn="just"/>
            <a:r>
              <a:rPr lang="en-US" sz="2400" i="1" dirty="0" smtClean="0"/>
              <a:t>Most of the original date of DNA replication were </a:t>
            </a:r>
          </a:p>
          <a:p>
            <a:pPr marL="64008" indent="0" algn="just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  </a:t>
            </a:r>
          </a:p>
          <a:p>
            <a:pPr marL="64008" indent="0" algn="just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 obtained from studies of Escherichia Coli, this simple</a:t>
            </a:r>
          </a:p>
          <a:p>
            <a:pPr algn="just"/>
            <a:endParaRPr lang="en-US" sz="2400" i="1" dirty="0" smtClean="0"/>
          </a:p>
          <a:p>
            <a:pPr marL="64008" indent="0" algn="just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 cells contains neither a nucleus nor mitochondria. It is  </a:t>
            </a:r>
          </a:p>
          <a:p>
            <a:pPr marL="64008" indent="0" algn="just">
              <a:buNone/>
            </a:pPr>
            <a:endParaRPr lang="en-US" sz="2400" i="1" dirty="0"/>
          </a:p>
          <a:p>
            <a:pPr marL="64008" indent="0" algn="just">
              <a:buNone/>
            </a:pPr>
            <a:r>
              <a:rPr lang="en-US" sz="2400" i="1" dirty="0" smtClean="0"/>
              <a:t>    only a membranous structure and has only one </a:t>
            </a:r>
          </a:p>
          <a:p>
            <a:pPr marL="64008" indent="0" algn="just">
              <a:buNone/>
            </a:pPr>
            <a:endParaRPr lang="en-US" sz="2400" i="1" dirty="0"/>
          </a:p>
          <a:p>
            <a:pPr marL="64008" indent="0" algn="just">
              <a:buNone/>
            </a:pPr>
            <a:r>
              <a:rPr lang="en-US" sz="2400" i="1" dirty="0" smtClean="0"/>
              <a:t>    chromosome, which composed of single molecule of </a:t>
            </a:r>
          </a:p>
          <a:p>
            <a:pPr marL="64008" indent="0" algn="just">
              <a:buNone/>
            </a:pPr>
            <a:endParaRPr lang="en-US" sz="2400" i="1" dirty="0"/>
          </a:p>
          <a:p>
            <a:pPr marL="64008" indent="0" algn="just">
              <a:buNone/>
            </a:pPr>
            <a:r>
              <a:rPr lang="en-US" sz="2400" i="1" dirty="0" smtClean="0"/>
              <a:t>     DNA.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267494"/>
            <a:ext cx="7920880" cy="1073274"/>
          </a:xfrm>
        </p:spPr>
        <p:txBody>
          <a:bodyPr>
            <a:normAutofit fontScale="90000"/>
          </a:bodyPr>
          <a:lstStyle/>
          <a:p>
            <a:r>
              <a:rPr lang="en-US" sz="3200" b="1" i="1" u="sng" dirty="0" smtClean="0"/>
              <a:t>General aspect of the replication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4572000"/>
          </a:xfrm>
        </p:spPr>
        <p:txBody>
          <a:bodyPr>
            <a:normAutofit/>
          </a:bodyPr>
          <a:lstStyle/>
          <a:p>
            <a:pPr marL="578358" lvl="0" indent="-514350" algn="just">
              <a:buFont typeface="+mj-lt"/>
              <a:buAutoNum type="arabicPeriod"/>
            </a:pPr>
            <a:r>
              <a:rPr lang="en-US" sz="2400" i="1" dirty="0" smtClean="0"/>
              <a:t>Both strands of the DNA are utilized as templates in the formation of new DNA. </a:t>
            </a:r>
          </a:p>
          <a:p>
            <a:pPr marL="578358" lvl="0" indent="-514350" algn="just">
              <a:buFont typeface="+mj-lt"/>
              <a:buAutoNum type="arabicPeriod"/>
            </a:pPr>
            <a:r>
              <a:rPr lang="en-US" sz="2400" i="1" dirty="0" smtClean="0"/>
              <a:t>RNA primer must be synthesized prior to the formation of new DNA.</a:t>
            </a:r>
          </a:p>
          <a:p>
            <a:pPr marL="578358" lvl="0" indent="-514350" algn="just">
              <a:buFont typeface="+mj-lt"/>
              <a:buAutoNum type="arabicPeriod"/>
            </a:pPr>
            <a:r>
              <a:rPr lang="en-US" sz="2400" i="1" dirty="0" smtClean="0"/>
              <a:t>Several types of DNA polymerases are involved in the replication.</a:t>
            </a:r>
          </a:p>
          <a:p>
            <a:pPr marL="578358" lvl="0" indent="-514350" algn="just">
              <a:buFont typeface="+mj-lt"/>
              <a:buAutoNum type="arabicPeriod"/>
            </a:pPr>
            <a:r>
              <a:rPr lang="en-US" sz="2400" i="1" dirty="0" smtClean="0"/>
              <a:t>Forming smaller fragments that are subsequently linked to each other. </a:t>
            </a:r>
          </a:p>
          <a:p>
            <a:pPr marL="578358" lvl="0" indent="-514350" algn="just">
              <a:buFont typeface="+mj-lt"/>
              <a:buAutoNum type="arabicPeriod"/>
            </a:pPr>
            <a:r>
              <a:rPr lang="en-US" sz="2400" i="1" dirty="0" smtClean="0"/>
              <a:t>Condensation of nucleotides always occurs from 3' → 5' terminus of the template DNA, while DNA that is being synthesized starts from 5'→3'.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122152"/>
          </a:xfrm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en-US" dirty="0" smtClean="0"/>
              <a:t>    </a:t>
            </a:r>
            <a:r>
              <a:rPr lang="en-US" sz="2400" i="1" dirty="0" smtClean="0"/>
              <a:t>In E. coil cells DNA replication starts at specific site called </a:t>
            </a:r>
            <a:r>
              <a:rPr lang="en-US" sz="2400" i="1" dirty="0" err="1" smtClean="0"/>
              <a:t>ori</a:t>
            </a:r>
            <a:r>
              <a:rPr lang="en-US" sz="2400" i="1" dirty="0" smtClean="0"/>
              <a:t> C. </a:t>
            </a:r>
          </a:p>
          <a:p>
            <a:pPr marL="64008" indent="0" algn="just">
              <a:buNone/>
            </a:pPr>
            <a:r>
              <a:rPr lang="en-US" sz="2400" i="1" dirty="0" smtClean="0"/>
              <a:t>The </a:t>
            </a:r>
            <a:r>
              <a:rPr lang="en-US" sz="2400" i="1" dirty="0" err="1" smtClean="0"/>
              <a:t>ori</a:t>
            </a:r>
            <a:r>
              <a:rPr lang="en-US" sz="2400" i="1" dirty="0" smtClean="0"/>
              <a:t> C locus contain only 245 base Paris. The </a:t>
            </a:r>
            <a:r>
              <a:rPr lang="en-US" sz="2400" i="1" dirty="0" err="1" smtClean="0"/>
              <a:t>ori</a:t>
            </a:r>
            <a:r>
              <a:rPr lang="en-US" sz="2400" i="1" dirty="0" smtClean="0"/>
              <a:t> C nucleotide sequence binds several unit of </a:t>
            </a:r>
            <a:r>
              <a:rPr lang="en-US" sz="2400" b="1" i="1" dirty="0" err="1" smtClean="0"/>
              <a:t>dnaA</a:t>
            </a:r>
            <a:r>
              <a:rPr lang="en-US" sz="2400" i="1" dirty="0" smtClean="0"/>
              <a:t> proteins to form a complex. </a:t>
            </a:r>
          </a:p>
          <a:p>
            <a:pPr marL="64008" indent="0" algn="just">
              <a:buNone/>
            </a:pPr>
            <a:endParaRPr lang="en-US" sz="2400" i="1" dirty="0" smtClean="0"/>
          </a:p>
          <a:p>
            <a:pPr marL="64008" indent="0" algn="just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Then </a:t>
            </a:r>
            <a:r>
              <a:rPr lang="en-US" sz="2400" b="1" i="1" dirty="0" err="1" smtClean="0"/>
              <a:t>dna</a:t>
            </a:r>
            <a:r>
              <a:rPr lang="en-US" sz="2400" i="1" dirty="0" smtClean="0"/>
              <a:t> </a:t>
            </a:r>
            <a:r>
              <a:rPr lang="en-US" sz="2400" b="1" i="1" dirty="0" smtClean="0"/>
              <a:t>B </a:t>
            </a:r>
            <a:r>
              <a:rPr lang="en-US" sz="2400" i="1" dirty="0" smtClean="0"/>
              <a:t>and </a:t>
            </a:r>
            <a:r>
              <a:rPr lang="en-US" sz="2400" b="1" i="1" dirty="0" err="1" smtClean="0"/>
              <a:t>dna</a:t>
            </a:r>
            <a:r>
              <a:rPr lang="en-US" sz="2400" i="1" dirty="0" smtClean="0"/>
              <a:t> </a:t>
            </a:r>
            <a:r>
              <a:rPr lang="en-US" sz="2400" b="1" i="1" dirty="0" smtClean="0"/>
              <a:t>C</a:t>
            </a:r>
            <a:r>
              <a:rPr lang="en-US" sz="2400" i="1" dirty="0" smtClean="0"/>
              <a:t> proteins bind to this complex and as result of binding these proteins, the helical DNA is </a:t>
            </a:r>
            <a:r>
              <a:rPr lang="en-US" sz="2400" b="1" i="1" dirty="0" smtClean="0"/>
              <a:t>unwound</a:t>
            </a:r>
            <a:r>
              <a:rPr lang="en-US" sz="2400" i="1" dirty="0" smtClean="0"/>
              <a:t>.</a:t>
            </a:r>
          </a:p>
          <a:p>
            <a:pPr marL="64008" indent="0" algn="just">
              <a:buNone/>
            </a:pPr>
            <a:r>
              <a:rPr lang="en-US" sz="2400" i="1" dirty="0" smtClean="0"/>
              <a:t> At this site apart of DNA chain interacts with </a:t>
            </a:r>
            <a:r>
              <a:rPr lang="en-US" sz="2400" b="1" i="1" dirty="0" smtClean="0"/>
              <a:t>DNA- directed RNA polymerase</a:t>
            </a:r>
            <a:r>
              <a:rPr lang="en-US" sz="2400" i="1" dirty="0" smtClean="0"/>
              <a:t> also </a:t>
            </a:r>
            <a:r>
              <a:rPr lang="en-US" sz="2400" b="1" i="1" dirty="0" smtClean="0"/>
              <a:t>RNA- polymerase.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404664"/>
            <a:ext cx="8258204" cy="4429156"/>
          </a:xfrm>
        </p:spPr>
        <p:txBody>
          <a:bodyPr/>
          <a:lstStyle/>
          <a:p>
            <a:pPr marL="64008" indent="0" algn="just">
              <a:buNone/>
            </a:pPr>
            <a:r>
              <a:rPr lang="en-US" dirty="0" smtClean="0"/>
              <a:t> </a:t>
            </a:r>
            <a:r>
              <a:rPr lang="en-US" sz="2400" i="1" dirty="0" smtClean="0"/>
              <a:t>The substrates ATP, GTP, CTP and UTP are presents, RNA polymerase catalyses of RNA primer about 10-200 nucleotide in length. </a:t>
            </a:r>
          </a:p>
          <a:p>
            <a:pPr marL="64008" indent="0" algn="just">
              <a:buNone/>
            </a:pPr>
            <a:endParaRPr lang="en-US" sz="2400" i="1" dirty="0"/>
          </a:p>
          <a:p>
            <a:pPr marL="64008" indent="0" algn="just">
              <a:buNone/>
            </a:pPr>
            <a:r>
              <a:rPr lang="en-US" sz="2400" i="1" dirty="0" smtClean="0"/>
              <a:t>The sequence of bases in RNA primer is directed by that of DNA and by base paring the RNA chain must grow in the direction a way from the initiation site. 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19416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2400" b="1" i="1" dirty="0" smtClean="0"/>
              <a:t>In elongation stage</a:t>
            </a:r>
            <a:r>
              <a:rPr lang="en-US" sz="2400" i="1" dirty="0" smtClean="0"/>
              <a:t>, </a:t>
            </a:r>
            <a:r>
              <a:rPr lang="en-US" sz="2400" b="1" i="1" dirty="0" smtClean="0"/>
              <a:t>a DNA polymerase III</a:t>
            </a:r>
            <a:r>
              <a:rPr lang="en-US" sz="2400" i="1" dirty="0" smtClean="0"/>
              <a:t>*, requires ATP and coenzyme termed </a:t>
            </a:r>
            <a:r>
              <a:rPr lang="en-US" sz="2400" b="1" i="1" dirty="0" err="1" smtClean="0"/>
              <a:t>copolymerase</a:t>
            </a:r>
            <a:r>
              <a:rPr lang="en-US" sz="2400" i="1" dirty="0" smtClean="0"/>
              <a:t> </a:t>
            </a:r>
            <a:r>
              <a:rPr lang="en-US" sz="2400" b="1" i="1" dirty="0" smtClean="0"/>
              <a:t>III*</a:t>
            </a:r>
            <a:r>
              <a:rPr lang="en-US" sz="2400" i="1" dirty="0" smtClean="0"/>
              <a:t> responsible for arrange </a:t>
            </a:r>
            <a:r>
              <a:rPr lang="en-US" sz="2400" i="1" dirty="0" err="1" smtClean="0"/>
              <a:t>deoxyribonucleotides</a:t>
            </a:r>
            <a:r>
              <a:rPr lang="en-US" sz="2400" i="1" dirty="0" smtClean="0"/>
              <a:t> on the template DNA by forming complementary hydrogen-bond base pairs. </a:t>
            </a:r>
          </a:p>
          <a:p>
            <a:pPr marL="64008" indent="0">
              <a:buNone/>
            </a:pPr>
            <a:r>
              <a:rPr lang="en-US" sz="2400" i="1" dirty="0"/>
              <a:t> </a:t>
            </a:r>
            <a:endParaRPr lang="en-US" sz="2400" i="1" dirty="0" smtClean="0"/>
          </a:p>
          <a:p>
            <a:pPr marL="64008" indent="0">
              <a:buNone/>
            </a:pPr>
            <a:r>
              <a:rPr lang="en-US" sz="2400" i="1" dirty="0" smtClean="0"/>
              <a:t>As a result of DNA III* action about 500-1000 deoxynucleotides are condensed and linked to RNA primer. </a:t>
            </a:r>
          </a:p>
          <a:p>
            <a:pPr marL="64008" indent="0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Then </a:t>
            </a:r>
            <a:r>
              <a:rPr lang="en-US" sz="2400" b="1" i="1" dirty="0" err="1" smtClean="0"/>
              <a:t>copolymerase</a:t>
            </a:r>
            <a:r>
              <a:rPr lang="en-US" sz="2400" b="1" i="1" dirty="0" smtClean="0"/>
              <a:t> III*</a:t>
            </a:r>
            <a:r>
              <a:rPr lang="en-US" sz="2400" i="1" dirty="0" smtClean="0"/>
              <a:t> is not required and., dissociated from the enzyme substrate system.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332656"/>
            <a:ext cx="8579296" cy="6122152"/>
          </a:xfrm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en-US" sz="2400" i="1" dirty="0" smtClean="0"/>
              <a:t>    A number of RNA - DNA pieces along the DNA template called </a:t>
            </a:r>
            <a:r>
              <a:rPr lang="en-US" sz="2400" b="1" i="1" u="sng" dirty="0" smtClean="0"/>
              <a:t>Okazaki</a:t>
            </a:r>
            <a:r>
              <a:rPr lang="en-US" sz="2400" i="1" u="sng" dirty="0" smtClean="0"/>
              <a:t> </a:t>
            </a:r>
            <a:r>
              <a:rPr lang="en-US" sz="2400" b="1" i="1" u="sng" dirty="0" smtClean="0"/>
              <a:t>fragments</a:t>
            </a:r>
            <a:r>
              <a:rPr lang="en-US" sz="2400" i="1" dirty="0" smtClean="0"/>
              <a:t>. </a:t>
            </a:r>
          </a:p>
          <a:p>
            <a:pPr marL="64008" indent="0" algn="just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In mammals after many Okazaki pieces are generated the replication process begins to remover the RNA primer. </a:t>
            </a:r>
          </a:p>
          <a:p>
            <a:pPr marL="64008" indent="0" algn="just">
              <a:buNone/>
            </a:pPr>
            <a:r>
              <a:rPr lang="en-US" sz="2400" i="1" dirty="0" smtClean="0"/>
              <a:t>       The removal of RNA primer involved </a:t>
            </a:r>
            <a:r>
              <a:rPr lang="en-US" sz="2400" b="1" i="1" dirty="0" smtClean="0"/>
              <a:t>DNA polymerase I</a:t>
            </a:r>
            <a:r>
              <a:rPr lang="en-US" sz="2400" i="1" dirty="0" smtClean="0"/>
              <a:t>. </a:t>
            </a:r>
          </a:p>
          <a:p>
            <a:pPr marL="64008" indent="0" algn="just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This enzyme has 5'→3' exonuclease activity (an endonuclease activity can act at any where in the chain, not only at terminus).</a:t>
            </a:r>
          </a:p>
          <a:p>
            <a:pPr marL="64008" indent="0" algn="just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</a:t>
            </a:r>
          </a:p>
          <a:p>
            <a:pPr marL="64008" indent="0" algn="just">
              <a:buNone/>
            </a:pPr>
            <a:r>
              <a:rPr lang="en-US" sz="2400" i="1" dirty="0" smtClean="0"/>
              <a:t> Also the enzyme directing the synthesis from 3'→5' polymerization of deoxynucleotides triphosphate.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80</TotalTime>
  <Words>893</Words>
  <Application>Microsoft Office PowerPoint</Application>
  <PresentationFormat>عرض على الشاشة (3:4)‏</PresentationFormat>
  <Paragraphs>95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حيوية</vt:lpstr>
      <vt:lpstr>BIOCHEMISTRY</vt:lpstr>
      <vt:lpstr>Chromosomes :</vt:lpstr>
      <vt:lpstr>Replication :</vt:lpstr>
      <vt:lpstr>الشريحة 4</vt:lpstr>
      <vt:lpstr>General aspect of the replication  </vt:lpstr>
      <vt:lpstr>الشريحة 6</vt:lpstr>
      <vt:lpstr>الشريحة 7</vt:lpstr>
      <vt:lpstr>الشريحة 8</vt:lpstr>
      <vt:lpstr>الشريحة 9</vt:lpstr>
      <vt:lpstr>الشريحة 10</vt:lpstr>
      <vt:lpstr>  Enzymes involved in DNA Replication   </vt:lpstr>
      <vt:lpstr>الشريحة 12</vt:lpstr>
      <vt:lpstr>الشريحة 13</vt:lpstr>
      <vt:lpstr>DNA ligase:  </vt:lpstr>
      <vt:lpstr>الشريحة 15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BIOCHEMISTRY</dc:title>
  <dc:creator>HASBUTTOSAN</dc:creator>
  <cp:lastModifiedBy>pc</cp:lastModifiedBy>
  <cp:revision>23</cp:revision>
  <dcterms:created xsi:type="dcterms:W3CDTF">2012-12-16T15:20:48Z</dcterms:created>
  <dcterms:modified xsi:type="dcterms:W3CDTF">2019-02-21T15:03:55Z</dcterms:modified>
</cp:coreProperties>
</file>